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3"/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Garamond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Garamond-bold.fntdata"/><Relationship Id="rId10" Type="http://schemas.openxmlformats.org/officeDocument/2006/relationships/slide" Target="slides/slide5.xml"/><Relationship Id="rId21" Type="http://schemas.openxmlformats.org/officeDocument/2006/relationships/font" Target="fonts/Garamond-regular.fntdata"/><Relationship Id="rId13" Type="http://schemas.openxmlformats.org/officeDocument/2006/relationships/slide" Target="slides/slide8.xml"/><Relationship Id="rId24" Type="http://schemas.openxmlformats.org/officeDocument/2006/relationships/font" Target="fonts/Garamond-boldItalic.fntdata"/><Relationship Id="rId12" Type="http://schemas.openxmlformats.org/officeDocument/2006/relationships/slide" Target="slides/slide7.xml"/><Relationship Id="rId23" Type="http://schemas.openxmlformats.org/officeDocument/2006/relationships/font" Target="fonts/Garamon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_B">
  <p:cSld name="Title Slide_B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5-0192_MG_1898-Edit.jpg" id="55" name="Shape 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20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ogo">
  <p:cSld name="Logo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5946223" y="0"/>
            <a:ext cx="3197700" cy="545100"/>
          </a:xfrm>
          <a:prstGeom prst="rect">
            <a:avLst/>
          </a:prstGeom>
          <a:solidFill>
            <a:srgbClr val="661023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ordmark2 white.png" id="58" name="Shape 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01612" y="171924"/>
            <a:ext cx="1484540" cy="18809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/>
          <p:nvPr/>
        </p:nvSpPr>
        <p:spPr>
          <a:xfrm>
            <a:off x="1" y="4953000"/>
            <a:ext cx="9144000" cy="6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1" y="5016499"/>
            <a:ext cx="9144000" cy="126900"/>
          </a:xfrm>
          <a:prstGeom prst="rect">
            <a:avLst/>
          </a:prstGeom>
          <a:solidFill>
            <a:srgbClr val="6610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774061" y="4688375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5946223" y="0"/>
            <a:ext cx="3197700" cy="545100"/>
          </a:xfrm>
          <a:prstGeom prst="rect">
            <a:avLst/>
          </a:prstGeom>
          <a:solidFill>
            <a:srgbClr val="661023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ordmark2 white.png" id="64" name="Shape 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01612" y="171924"/>
            <a:ext cx="1484540" cy="18809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>
            <p:ph type="title"/>
          </p:nvPr>
        </p:nvSpPr>
        <p:spPr>
          <a:xfrm>
            <a:off x="443319" y="327040"/>
            <a:ext cx="7311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61119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86111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6" name="Shape 66"/>
          <p:cNvSpPr/>
          <p:nvPr/>
        </p:nvSpPr>
        <p:spPr>
          <a:xfrm>
            <a:off x="1" y="4953000"/>
            <a:ext cx="9144000" cy="6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1" y="5016499"/>
            <a:ext cx="9144000" cy="126900"/>
          </a:xfrm>
          <a:prstGeom prst="rect">
            <a:avLst/>
          </a:prstGeom>
          <a:solidFill>
            <a:srgbClr val="6610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6774061" y="4688375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s">
  <p:cSld name="Bulle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443320" y="32704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61119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86111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Shape 71"/>
          <p:cNvSpPr/>
          <p:nvPr/>
        </p:nvSpPr>
        <p:spPr>
          <a:xfrm>
            <a:off x="5946223" y="0"/>
            <a:ext cx="3197700" cy="545100"/>
          </a:xfrm>
          <a:prstGeom prst="rect">
            <a:avLst/>
          </a:prstGeom>
          <a:solidFill>
            <a:srgbClr val="661023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ordmark2 white.png" id="72" name="Shape 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01612" y="171924"/>
            <a:ext cx="1484540" cy="18809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/>
          <p:nvPr/>
        </p:nvSpPr>
        <p:spPr>
          <a:xfrm>
            <a:off x="1" y="5016499"/>
            <a:ext cx="9144000" cy="126900"/>
          </a:xfrm>
          <a:prstGeom prst="rect">
            <a:avLst/>
          </a:prstGeom>
          <a:solidFill>
            <a:srgbClr val="6610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1" y="4953000"/>
            <a:ext cx="9144000" cy="6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86720" y="1303788"/>
            <a:ext cx="7986000" cy="3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6774061" y="4688375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2" type="sldNum"/>
          </p:nvPr>
        </p:nvSpPr>
        <p:spPr>
          <a:xfrm>
            <a:off x="6774061" y="4688375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_A">
  <p:cSld name="Title Slide_A"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5-0192_MG_1945.jpg" id="80" name="Shape 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2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43319" y="327040"/>
            <a:ext cx="7794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61119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86111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/>
        </p:nvSpPr>
        <p:spPr>
          <a:xfrm>
            <a:off x="76337" y="150935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774061" y="4688375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3660559" y="0"/>
            <a:ext cx="5483400" cy="3556500"/>
          </a:xfrm>
          <a:prstGeom prst="rect">
            <a:avLst/>
          </a:prstGeom>
          <a:solidFill>
            <a:srgbClr val="5C0D1C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MAwordmark_wtag_white.png" id="86" name="Shape 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5300" y="205020"/>
            <a:ext cx="2111914" cy="42212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3981787" y="2163915"/>
            <a:ext cx="4199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Final Presentation</a:t>
            </a:r>
            <a:r>
              <a:rPr lang="en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Review </a:t>
            </a:r>
            <a:endParaRPr/>
          </a:p>
        </p:txBody>
      </p:sp>
      <p:sp>
        <p:nvSpPr>
          <p:cNvPr id="88" name="Shape 88"/>
          <p:cNvSpPr txBox="1"/>
          <p:nvPr/>
        </p:nvSpPr>
        <p:spPr>
          <a:xfrm>
            <a:off x="3981788" y="1107397"/>
            <a:ext cx="49146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lang="en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PerFectIT</a:t>
            </a:r>
            <a:endParaRPr/>
          </a:p>
        </p:txBody>
      </p:sp>
      <p:sp>
        <p:nvSpPr>
          <p:cNvPr id="89" name="Shape 89"/>
          <p:cNvSpPr txBox="1"/>
          <p:nvPr/>
        </p:nvSpPr>
        <p:spPr>
          <a:xfrm>
            <a:off x="4971058" y="3037656"/>
            <a:ext cx="39255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</a:pPr>
            <a:r>
              <a:rPr lang="en" sz="1200">
                <a:solidFill>
                  <a:schemeClr val="lt1"/>
                </a:solidFill>
              </a:rPr>
              <a:t>March 21,</a:t>
            </a: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201</a:t>
            </a:r>
            <a:r>
              <a:rPr lang="en" sz="1200">
                <a:solidFill>
                  <a:schemeClr val="lt1"/>
                </a:solidFill>
              </a:rPr>
              <a:t>8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443320" y="19982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61119"/>
              </a:buClr>
              <a:buFont typeface="Arial"/>
              <a:buNone/>
            </a:pPr>
            <a:r>
              <a:rPr lang="en"/>
              <a:t>EMG PCB Design</a:t>
            </a:r>
            <a:endParaRPr/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443320" y="1335367"/>
            <a:ext cx="7986000" cy="32562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		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1100" y="1448800"/>
            <a:ext cx="3325449" cy="302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443320" y="296365"/>
            <a:ext cx="73170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Weight Calibration</a:t>
            </a: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8575" y="1880613"/>
            <a:ext cx="6499601" cy="201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217925" y="1485975"/>
            <a:ext cx="2246400" cy="28047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-Good Relativity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-Inside of foot takes on more of weight with added load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-Clear weight shift from standing to squatting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443320" y="19982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61119"/>
              </a:buClr>
              <a:buFont typeface="Arial"/>
              <a:buNone/>
            </a:pPr>
            <a:r>
              <a:rPr lang="en"/>
              <a:t>Power Budget</a:t>
            </a:r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9625"/>
            <a:ext cx="8839202" cy="272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443320" y="19982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61119"/>
              </a:buClr>
              <a:buFont typeface="Arial"/>
              <a:buNone/>
            </a:pPr>
            <a:r>
              <a:rPr lang="en"/>
              <a:t>Software Design Specifications</a:t>
            </a:r>
            <a:endParaRPr/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443320" y="1335367"/>
            <a:ext cx="7986000" cy="32562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Database Storage Options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SQLite 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AWS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Firebase 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SQLite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Light weight, no network access, relational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AWS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Cloud Service, User Authentication, Cloud Storage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Firebase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Cloud Service, User Authentication, NoSQL, Cloud Storage, Compatible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443320" y="19982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61119"/>
              </a:buClr>
              <a:buFont typeface="Arial"/>
              <a:buNone/>
            </a:pPr>
            <a:r>
              <a:rPr lang="en"/>
              <a:t>Block Diagram </a:t>
            </a:r>
            <a:endParaRPr/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392025" y="1076638"/>
            <a:ext cx="4159800" cy="35343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Garamond"/>
              <a:buChar char="•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Splash Screen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•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Main Activity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•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Display Message Activity 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–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Branch: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•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Workout Activity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•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Metric Activity 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•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Progress Activity 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9250" y="652125"/>
            <a:ext cx="4253826" cy="392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3660559" y="0"/>
            <a:ext cx="5483400" cy="3556500"/>
          </a:xfrm>
          <a:prstGeom prst="rect">
            <a:avLst/>
          </a:prstGeom>
          <a:solidFill>
            <a:srgbClr val="5C0D1C">
              <a:alpha val="8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MAwordmark_wtag_white.png" id="199" name="Shape 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5300" y="205020"/>
            <a:ext cx="2111914" cy="42212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3981787" y="2163915"/>
            <a:ext cx="4199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 txBox="1"/>
          <p:nvPr/>
        </p:nvSpPr>
        <p:spPr>
          <a:xfrm>
            <a:off x="3981788" y="1107397"/>
            <a:ext cx="49146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" sz="2800">
                <a:solidFill>
                  <a:schemeClr val="lt1"/>
                </a:solidFill>
              </a:rPr>
              <a:t>Thank you</a:t>
            </a:r>
            <a:endParaRPr sz="28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" sz="2800">
                <a:solidFill>
                  <a:schemeClr val="lt1"/>
                </a:solidFill>
              </a:rPr>
              <a:t>Questions?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4971058" y="3037656"/>
            <a:ext cx="39255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4294967295" type="title"/>
          </p:nvPr>
        </p:nvSpPr>
        <p:spPr>
          <a:xfrm>
            <a:off x="111319" y="112667"/>
            <a:ext cx="7316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61119"/>
              </a:buClr>
              <a:buFont typeface="Arial"/>
              <a:buNone/>
            </a:pPr>
            <a:r>
              <a:rPr b="1" i="0" lang="en" sz="2800" u="none" cap="none" strike="noStrike">
                <a:solidFill>
                  <a:srgbClr val="861119"/>
                </a:solidFill>
                <a:latin typeface="Arial"/>
                <a:ea typeface="Arial"/>
                <a:cs typeface="Arial"/>
                <a:sym typeface="Arial"/>
              </a:rPr>
              <a:t>Introducing team members</a:t>
            </a:r>
            <a:endParaRPr/>
          </a:p>
        </p:txBody>
      </p:sp>
      <p:pic>
        <p:nvPicPr>
          <p:cNvPr descr="https://lh6.googleusercontent.com/OKmnoZkUSx_7NGwU8-3lqMjGVqCqgJh0MCcWGUQXm2Ub6kXHR9G1QNBOb_X9xVhFPpux24Bn13QJCFMXkZmYIBQlciyCcQchftYAKwWAhB3enoYdeViDC-tDrTzkZY1pyKp3tdqREaI" id="96" name="Shape 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628" y="1765200"/>
            <a:ext cx="2135774" cy="236184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571830" y="1197123"/>
            <a:ext cx="186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Sai Yarram</a:t>
            </a: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2629232" y="1197123"/>
            <a:ext cx="186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Nick Raymond</a:t>
            </a: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4770098" y="1168662"/>
            <a:ext cx="186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Andrew Sjogren</a:t>
            </a: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6744036" y="1173090"/>
            <a:ext cx="231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Maxwell Gerhardson</a:t>
            </a:r>
            <a:endParaRPr/>
          </a:p>
        </p:txBody>
      </p:sp>
      <p:pic>
        <p:nvPicPr>
          <p:cNvPr descr="nich ray.PNG" id="101" name="Shape 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9232" y="1758030"/>
            <a:ext cx="1749051" cy="24126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6.googleusercontent.com/SRKSxW9j5LZxlngc-cpccmG-l6sRiElN-vKWlPzkIF0K0lzZVCViQdRTEEJeXldKjVgvZJk-J-Whz3eJyIhcLvkGTiA83eg4UMkH31m2u-OWzqPVZtzoi9DI65syEP77FY57TWVoEfc" id="102" name="Shape 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21612" y="1796720"/>
            <a:ext cx="1916561" cy="2367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10983" y="1796724"/>
            <a:ext cx="2230418" cy="236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4610175" y="771975"/>
            <a:ext cx="52068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443320" y="-40533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61119"/>
              </a:buClr>
              <a:buFont typeface="Arial"/>
              <a:buNone/>
            </a:pPr>
            <a:r>
              <a:rPr lang="en"/>
              <a:t>Block Diagram</a:t>
            </a: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1725" y="628400"/>
            <a:ext cx="6711176" cy="41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260440" y="34406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61119"/>
              </a:buClr>
              <a:buFont typeface="Arial"/>
              <a:buNone/>
            </a:pPr>
            <a:r>
              <a:rPr b="1" i="0" lang="en" sz="2800" u="none" cap="none" strike="noStrike">
                <a:solidFill>
                  <a:srgbClr val="861119"/>
                </a:solidFill>
                <a:latin typeface="Arial"/>
                <a:ea typeface="Arial"/>
                <a:cs typeface="Arial"/>
                <a:sym typeface="Arial"/>
              </a:rPr>
              <a:t>Individual Responsibilities </a:t>
            </a:r>
            <a:endParaRPr/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492981" y="891656"/>
            <a:ext cx="4325400" cy="38781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87" lvl="0" marL="1587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Software Team </a:t>
            </a:r>
            <a:endParaRPr/>
          </a:p>
          <a:p>
            <a:pPr indent="-1587" lvl="0" marL="1587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0" i="0" lang="en" sz="1800" u="sng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Sai Yarram</a:t>
            </a:r>
            <a:endParaRPr/>
          </a:p>
          <a:p>
            <a:pPr indent="-228600" lvl="0" marL="228600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Arial"/>
              <a:buChar char="-"/>
            </a:pPr>
            <a:r>
              <a:rPr lang="en" sz="1400"/>
              <a:t>Server and Backend development and Implementation </a:t>
            </a:r>
            <a:endParaRPr/>
          </a:p>
          <a:p>
            <a:pPr indent="-212725" lvl="0" marL="228600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</a:pPr>
            <a:r>
              <a:rPr lang="en" sz="1400"/>
              <a:t>User Authentication, Data Storage/Retrieval Implementation</a:t>
            </a:r>
            <a:endParaRPr sz="1400"/>
          </a:p>
          <a:p>
            <a:pPr indent="-212725" lvl="0" marL="228600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</a:pPr>
            <a:r>
              <a:rPr lang="en" sz="1400"/>
              <a:t>UI and Algorithm Development  </a:t>
            </a:r>
            <a:endParaRPr sz="1400"/>
          </a:p>
          <a:p>
            <a:pPr indent="-1587" lvl="0" marL="1587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0" i="0" lang="en" sz="1800" u="sng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Nick Raymond</a:t>
            </a:r>
            <a:endParaRPr/>
          </a:p>
          <a:p>
            <a:pPr indent="-212725" lvl="0" marL="228600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</a:pPr>
            <a:r>
              <a:rPr lang="en" sz="1400"/>
              <a:t>Hardware and Software Integration </a:t>
            </a:r>
            <a:endParaRPr sz="1400"/>
          </a:p>
          <a:p>
            <a:pPr indent="-280987" lvl="1" marL="573087" marR="0" rtl="0" algn="l">
              <a:spcBef>
                <a:spcPts val="90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Implementation of Bluetooth </a:t>
            </a:r>
            <a:endParaRPr sz="1400"/>
          </a:p>
          <a:p>
            <a:pPr indent="-212725" lvl="0" marL="228600" rtl="0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</a:pPr>
            <a:r>
              <a:rPr lang="en" sz="1400">
                <a:solidFill>
                  <a:schemeClr val="dk1"/>
                </a:solidFill>
              </a:rPr>
              <a:t>Weight calibration analysis with FSR</a:t>
            </a:r>
            <a:endParaRPr sz="1400"/>
          </a:p>
          <a:p>
            <a:pPr indent="-212725" lvl="0" marL="228600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</a:pPr>
            <a:r>
              <a:rPr lang="en" sz="1400"/>
              <a:t>UI and Algorithm Development </a:t>
            </a:r>
            <a:endParaRPr sz="1400"/>
          </a:p>
        </p:txBody>
      </p:sp>
      <p:sp>
        <p:nvSpPr>
          <p:cNvPr id="119" name="Shape 119"/>
          <p:cNvSpPr txBox="1"/>
          <p:nvPr/>
        </p:nvSpPr>
        <p:spPr>
          <a:xfrm>
            <a:off x="4915231" y="890619"/>
            <a:ext cx="4149300" cy="38781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87" lvl="0" marL="1587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1" lang="en" sz="18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Hardware Team </a:t>
            </a:r>
            <a:endParaRPr/>
          </a:p>
          <a:p>
            <a:pPr indent="-1587" lvl="0" marL="1587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" sz="1800" u="sng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Andrew Sjogren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Arial"/>
              <a:buChar char="•"/>
            </a:pPr>
            <a:r>
              <a:rPr lang="en"/>
              <a:t>Decision between FSR and Piezo Sensors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Arial"/>
              <a:buChar char="•"/>
            </a:pPr>
            <a:r>
              <a:rPr lang="en"/>
              <a:t>Implementation of chosen sensor into constructed foot insoles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Arial"/>
              <a:buChar char="•"/>
            </a:pPr>
            <a:r>
              <a:rPr lang="en"/>
              <a:t>Testing and calibration of foot insoles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Arial"/>
              <a:buChar char="•"/>
            </a:pPr>
            <a:r>
              <a:rPr lang="en"/>
              <a:t>PCB schematic design for foot insoles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Arial"/>
              <a:buChar char="•"/>
            </a:pPr>
            <a:r>
              <a:rPr lang="en"/>
              <a:t>Data collection</a:t>
            </a:r>
            <a:endParaRPr/>
          </a:p>
          <a:p>
            <a:pPr indent="-1587" lvl="0" marL="1587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" sz="1800" u="sng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Maxwell Gerhardson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Arial"/>
              <a:buChar char="•"/>
            </a:pPr>
            <a:r>
              <a:rPr lang="en"/>
              <a:t>Design and implement AD8232 for EMG sensing into knee brace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Arial"/>
              <a:buChar char="•"/>
            </a:pPr>
            <a:r>
              <a:rPr lang="en"/>
              <a:t>PCB design for EMG sensing circuit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Arial"/>
              <a:buChar char="•"/>
            </a:pPr>
            <a:r>
              <a:rPr lang="en"/>
              <a:t>Implement 9DOF razor IMU 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Arial"/>
              <a:buChar char="•"/>
            </a:pPr>
            <a:r>
              <a:rPr lang="en"/>
              <a:t>Data Collection</a:t>
            </a:r>
            <a:endParaRPr/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443320" y="19982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61119"/>
              </a:buClr>
              <a:buFont typeface="Arial"/>
              <a:buNone/>
            </a:pPr>
            <a:r>
              <a:rPr lang="en"/>
              <a:t>Inertial Measuring Unit</a:t>
            </a:r>
            <a:endParaRPr/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443320" y="1335367"/>
            <a:ext cx="7986000" cy="32562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Inertial Measuring Unit</a:t>
            </a:r>
            <a:endParaRPr b="1"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rtl="0">
              <a:spcBef>
                <a:spcPts val="90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b="1"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SparkFun 9DoF Razor IMU MO</a:t>
            </a:r>
            <a:endParaRPr b="1"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Senses Euler angles:</a:t>
            </a:r>
            <a:endParaRPr b="1"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&lt; time, pitch, roll, yaw &gt;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Communicates data to Raspberry Pi via Bluetooth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aramond"/>
              <a:buChar char="-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Data analytics to be performed on Raspberry Pi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	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443320" y="19982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61119"/>
              </a:buClr>
              <a:buFont typeface="Arial"/>
              <a:buNone/>
            </a:pPr>
            <a:r>
              <a:rPr lang="en"/>
              <a:t>Foot Sensors</a:t>
            </a:r>
            <a:endParaRPr/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443320" y="1335367"/>
            <a:ext cx="7986000" cy="32562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Furthest Point of Progress:</a:t>
            </a:r>
            <a:endParaRPr b="1"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	Hooked into breadboard</a:t>
            </a:r>
            <a:endParaRPr b="1"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	Communicating simultaneous data via Bluetooth to Raspberry Pi</a:t>
            </a:r>
            <a:endParaRPr b="1"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	Upon migration to Protoboard, shorting of 3.7 V battery</a:t>
            </a:r>
            <a:endParaRPr b="1"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	Could be due to hand soldering overlaps, although none were observed</a:t>
            </a:r>
            <a:endParaRPr b="1"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		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443320" y="19982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61119"/>
              </a:buClr>
              <a:buFont typeface="Arial"/>
              <a:buNone/>
            </a:pPr>
            <a:r>
              <a:rPr lang="en"/>
              <a:t>Foot Sensor Schematic (PCB Design)</a:t>
            </a:r>
            <a:r>
              <a:rPr b="1" i="0" lang="en" sz="2800" u="none" cap="none" strike="noStrike">
                <a:solidFill>
                  <a:srgbClr val="8611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450" y="1127395"/>
            <a:ext cx="65151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0800" y="2653700"/>
            <a:ext cx="194650" cy="22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443320" y="327040"/>
            <a:ext cx="73170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Foot Sensor PCB</a:t>
            </a:r>
            <a:endParaRPr/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386720" y="1303788"/>
            <a:ext cx="7986000" cy="32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01600" lvl="0" marL="228600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0015" y="1303800"/>
            <a:ext cx="5769334" cy="32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443320" y="19982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61119"/>
              </a:buClr>
              <a:buFont typeface="Arial"/>
              <a:buNone/>
            </a:pPr>
            <a:r>
              <a:rPr lang="en"/>
              <a:t>EMG Knee Brace</a:t>
            </a:r>
            <a:endParaRPr/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443320" y="1335367"/>
            <a:ext cx="7986000" cy="32562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EMG Sensors</a:t>
            </a:r>
            <a:endParaRPr b="1"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Conductive fabric electrodes</a:t>
            </a:r>
            <a:endParaRPr b="1"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Signal detection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Sewn into knee brace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Analog Devices AD8232 </a:t>
            </a:r>
            <a:endParaRPr b="1"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Amplifier (~ 40dB of gain)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Filter (single-pole HPF @ 5Hz)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		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2875" y="610225"/>
            <a:ext cx="2711075" cy="305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Plaza">
      <a:dk1>
        <a:srgbClr val="000000"/>
      </a:dk1>
      <a:lt1>
        <a:srgbClr val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